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678" r:id="rId216"/>
    <p:sldId id="680" r:id="rId217"/>
    <p:sldId id="681" r:id="rId218"/>
    <p:sldId id="682" r:id="rId219"/>
    <p:sldId id="683" r:id="rId220"/>
    <p:sldId id="684" r:id="rId221"/>
    <p:sldId id="685" r:id="rId222"/>
    <p:sldId id="686" r:id="rId223"/>
    <p:sldId id="687" r:id="rId224"/>
    <p:sldId id="688" r:id="rId225"/>
    <p:sldId id="689" r:id="rId226"/>
    <p:sldId id="691" r:id="rId227"/>
    <p:sldId id="692" r:id="rId228"/>
    <p:sldId id="690" r:id="rId229"/>
    <p:sldId id="693" r:id="rId230"/>
    <p:sldId id="695" r:id="rId231"/>
    <p:sldId id="694" r:id="rId232"/>
    <p:sldId id="696" r:id="rId233"/>
    <p:sldId id="697" r:id="rId234"/>
    <p:sldId id="698" r:id="rId235"/>
    <p:sldId id="699" r:id="rId236"/>
    <p:sldId id="700" r:id="rId237"/>
    <p:sldId id="701" r:id="rId238"/>
    <p:sldId id="702" r:id="rId239"/>
    <p:sldId id="703" r:id="rId240"/>
    <p:sldId id="704" r:id="rId241"/>
    <p:sldId id="705" r:id="rId242"/>
    <p:sldId id="706" r:id="rId243"/>
    <p:sldId id="707" r:id="rId244"/>
    <p:sldId id="708" r:id="rId245"/>
    <p:sldId id="709" r:id="rId246"/>
    <p:sldId id="711" r:id="rId247"/>
    <p:sldId id="712" r:id="rId248"/>
    <p:sldId id="710" r:id="rId249"/>
    <p:sldId id="713" r:id="rId250"/>
    <p:sldId id="714" r:id="rId251"/>
    <p:sldId id="715" r:id="rId252"/>
    <p:sldId id="716" r:id="rId253"/>
    <p:sldId id="717" r:id="rId254"/>
    <p:sldId id="718" r:id="rId255"/>
    <p:sldId id="719" r:id="rId256"/>
    <p:sldId id="720" r:id="rId257"/>
    <p:sldId id="721" r:id="rId258"/>
    <p:sldId id="722" r:id="rId259"/>
    <p:sldId id="723" r:id="rId260"/>
    <p:sldId id="724" r:id="rId261"/>
    <p:sldId id="679" r:id="rId262"/>
    <p:sldId id="726" r:id="rId263"/>
    <p:sldId id="727" r:id="rId264"/>
    <p:sldId id="728" r:id="rId265"/>
    <p:sldId id="729" r:id="rId266"/>
    <p:sldId id="730" r:id="rId267"/>
    <p:sldId id="731" r:id="rId268"/>
    <p:sldId id="732" r:id="rId269"/>
    <p:sldId id="733" r:id="rId270"/>
    <p:sldId id="734" r:id="rId271"/>
    <p:sldId id="735" r:id="rId272"/>
    <p:sldId id="736" r:id="rId273"/>
    <p:sldId id="737" r:id="rId274"/>
    <p:sldId id="738" r:id="rId275"/>
    <p:sldId id="739" r:id="rId276"/>
    <p:sldId id="740" r:id="rId277"/>
    <p:sldId id="741" r:id="rId278"/>
    <p:sldId id="744" r:id="rId279"/>
    <p:sldId id="742" r:id="rId280"/>
    <p:sldId id="743" r:id="rId281"/>
    <p:sldId id="745" r:id="rId282"/>
    <p:sldId id="746" r:id="rId283"/>
    <p:sldId id="747" r:id="rId284"/>
    <p:sldId id="748" r:id="rId285"/>
    <p:sldId id="749" r:id="rId286"/>
    <p:sldId id="750" r:id="rId287"/>
    <p:sldId id="751" r:id="rId288"/>
    <p:sldId id="752" r:id="rId289"/>
    <p:sldId id="753" r:id="rId290"/>
    <p:sldId id="754" r:id="rId291"/>
    <p:sldId id="755" r:id="rId292"/>
    <p:sldId id="756" r:id="rId293"/>
    <p:sldId id="757" r:id="rId294"/>
    <p:sldId id="758" r:id="rId295"/>
    <p:sldId id="759" r:id="rId296"/>
    <p:sldId id="760" r:id="rId297"/>
    <p:sldId id="761" r:id="rId298"/>
    <p:sldId id="762" r:id="rId299"/>
    <p:sldId id="763" r:id="rId300"/>
    <p:sldId id="764" r:id="rId301"/>
    <p:sldId id="765" r:id="rId302"/>
    <p:sldId id="766" r:id="rId303"/>
    <p:sldId id="767" r:id="rId304"/>
    <p:sldId id="768" r:id="rId305"/>
    <p:sldId id="769" r:id="rId306"/>
    <p:sldId id="770" r:id="rId307"/>
    <p:sldId id="771" r:id="rId308"/>
    <p:sldId id="772" r:id="rId309"/>
    <p:sldId id="773" r:id="rId310"/>
    <p:sldId id="725" r:id="rId3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commentAuthors" Target="commentAuthor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gif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gif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gif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gif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binarios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</a:t>
            </a:r>
            <a:r>
              <a:rPr lang="en-US" b="1" dirty="0" err="1" smtClean="0"/>
              <a:t>positivo</a:t>
            </a:r>
            <a:r>
              <a:rPr lang="en-US" b="1" dirty="0" smtClean="0"/>
              <a:t>:</a:t>
            </a:r>
            <a:r>
              <a:rPr lang="en-US" dirty="0" smtClean="0"/>
              <a:t> 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o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206645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</a:t>
            </a:r>
            <a:r>
              <a:rPr lang="es-PA" smtClean="0"/>
              <a:t>para 4 </a:t>
            </a:r>
            <a:r>
              <a:rPr lang="es-PA" dirty="0" smtClean="0"/>
              <a:t>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</a:t>
            </a:r>
            <a:r>
              <a:rPr lang="es-PA" dirty="0" smtClean="0"/>
              <a:t>mantenido</a:t>
            </a:r>
            <a:endParaRPr lang="es-PA" dirty="0"/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 smtClean="0"/>
              <a:t>Contador</a:t>
            </a:r>
            <a:r>
              <a:rPr lang="es-ES" dirty="0" smtClean="0"/>
              <a:t>: </a:t>
            </a:r>
            <a:r>
              <a:rPr lang="es-ES" dirty="0"/>
              <a:t>Un circuito digital secuencial cuya salida progresa en una repetición </a:t>
            </a:r>
            <a:r>
              <a:rPr lang="es-ES" dirty="0" smtClean="0"/>
              <a:t>patrón predecible  y que avanza cada </a:t>
            </a:r>
            <a:r>
              <a:rPr lang="es-ES" dirty="0"/>
              <a:t>pulso de reloj.</a:t>
            </a:r>
          </a:p>
          <a:p>
            <a:r>
              <a:rPr lang="es-ES" b="1" dirty="0" smtClean="0"/>
              <a:t>Reciclar</a:t>
            </a:r>
            <a:r>
              <a:rPr lang="es-ES" dirty="0" smtClean="0"/>
              <a:t>: Hacer </a:t>
            </a:r>
            <a:r>
              <a:rPr lang="es-ES" dirty="0"/>
              <a:t>una transición del último estado de la secuencia de conteo al </a:t>
            </a:r>
            <a:r>
              <a:rPr lang="es-ES" dirty="0" smtClean="0"/>
              <a:t>primer estado</a:t>
            </a:r>
            <a:r>
              <a:rPr lang="es-ES" dirty="0"/>
              <a:t>.</a:t>
            </a:r>
          </a:p>
          <a:p>
            <a:r>
              <a:rPr lang="es-ES" b="1" dirty="0"/>
              <a:t>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La serie específica de estados de salida a través de los cuales un contador</a:t>
            </a:r>
          </a:p>
          <a:p>
            <a:r>
              <a:rPr lang="es-ES" dirty="0"/>
              <a:t>progresa</a:t>
            </a:r>
          </a:p>
          <a:p>
            <a:r>
              <a:rPr lang="es-ES" b="1" dirty="0"/>
              <a:t>Diagrama de </a:t>
            </a:r>
            <a:r>
              <a:rPr lang="es-ES" b="1" dirty="0" smtClean="0"/>
              <a:t>estado</a:t>
            </a:r>
            <a:r>
              <a:rPr lang="es-ES" dirty="0" smtClean="0"/>
              <a:t>: </a:t>
            </a:r>
            <a:r>
              <a:rPr lang="es-ES" dirty="0"/>
              <a:t>Un diagrama que muestra la progresión de los estados de una </a:t>
            </a:r>
            <a:r>
              <a:rPr lang="es-ES" dirty="0" smtClean="0"/>
              <a:t>secuencia.</a:t>
            </a:r>
            <a:endParaRPr lang="es-ES" dirty="0"/>
          </a:p>
          <a:p>
            <a:r>
              <a:rPr lang="es-ES" b="1" dirty="0" smtClean="0"/>
              <a:t>Módulo</a:t>
            </a:r>
            <a:r>
              <a:rPr lang="es-ES" dirty="0" smtClean="0"/>
              <a:t>: </a:t>
            </a:r>
            <a:r>
              <a:rPr lang="es-ES" dirty="0"/>
              <a:t>El número de estados a través de los cuales un contador secuencia </a:t>
            </a:r>
            <a:r>
              <a:rPr lang="es-ES" dirty="0" smtClean="0"/>
              <a:t>antes de repetirse</a:t>
            </a:r>
            <a:endParaRPr lang="es-ES" dirty="0"/>
          </a:p>
          <a:p>
            <a:r>
              <a:rPr lang="es-ES" b="1" dirty="0"/>
              <a:t>Contador de módulo n (o </a:t>
            </a:r>
            <a:r>
              <a:rPr lang="es-ES" b="1" dirty="0" err="1"/>
              <a:t>mod</a:t>
            </a:r>
            <a:r>
              <a:rPr lang="es-ES" b="1" dirty="0"/>
              <a:t> n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Un contador con un módulo de </a:t>
            </a:r>
            <a:r>
              <a:rPr lang="es-ES" dirty="0" smtClean="0"/>
              <a:t>n cuentas.</a:t>
            </a:r>
            <a:endParaRPr lang="es-ES" dirty="0"/>
          </a:p>
          <a:p>
            <a:r>
              <a:rPr lang="es-ES" b="1" dirty="0"/>
              <a:t>Contador </a:t>
            </a:r>
            <a:r>
              <a:rPr lang="es-ES" b="1" dirty="0" smtClean="0"/>
              <a:t>UP</a:t>
            </a:r>
            <a:r>
              <a:rPr lang="es-ES" dirty="0" smtClean="0"/>
              <a:t>: </a:t>
            </a:r>
            <a:r>
              <a:rPr lang="es-ES" dirty="0"/>
              <a:t>Un contador con una secuencia ascendente.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DOWN</a:t>
            </a:r>
            <a:r>
              <a:rPr lang="es-ES" dirty="0" smtClean="0"/>
              <a:t>: </a:t>
            </a:r>
            <a:r>
              <a:rPr lang="es-ES" dirty="0"/>
              <a:t>Contador con una secuencia descendente.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656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Teoría Básica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Contador</a:t>
            </a:r>
          </a:p>
          <a:p>
            <a:r>
              <a:rPr lang="es-PA" dirty="0" smtClean="0"/>
              <a:t>Para este circuito.  ¿Cuál será el máximo de cuenta que podrá dar?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contador tiene</a:t>
            </a:r>
          </a:p>
          <a:p>
            <a:pPr lvl="1"/>
            <a:r>
              <a:rPr lang="es-PA" dirty="0" smtClean="0"/>
              <a:t>Secuencia de conteo, módulo, tipo de conteo (ASC, DES)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78" y="2956858"/>
            <a:ext cx="7172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de contador de 0-12</a:t>
            </a:r>
          </a:p>
          <a:p>
            <a:pPr lvl="1"/>
            <a:r>
              <a:rPr lang="es-PA" dirty="0" smtClean="0"/>
              <a:t>El primer estado es 0</a:t>
            </a:r>
          </a:p>
          <a:p>
            <a:pPr lvl="1"/>
            <a:r>
              <a:rPr lang="es-PA" dirty="0" smtClean="0"/>
              <a:t>El ultimo módulo es 12</a:t>
            </a:r>
          </a:p>
          <a:p>
            <a:pPr lvl="1"/>
            <a:r>
              <a:rPr lang="es-PA" dirty="0" smtClean="0"/>
              <a:t>Se reinicia la cuenta al pasar 11</a:t>
            </a:r>
            <a:endParaRPr lang="es-PA" dirty="0"/>
          </a:p>
          <a:p>
            <a:pPr lvl="1"/>
            <a:r>
              <a:rPr lang="es-PA" dirty="0" smtClean="0"/>
              <a:t>Secuencia de estados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  <a:p>
            <a:pPr lvl="2"/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1010</a:t>
            </a:r>
          </a:p>
          <a:p>
            <a:pPr lvl="2"/>
            <a:r>
              <a:rPr lang="es-PA" dirty="0" smtClean="0"/>
              <a:t>1011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90" y="2145579"/>
            <a:ext cx="6073155" cy="3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Módulo máximo </a:t>
            </a:r>
            <a:r>
              <a:rPr lang="es-ES" b="1" dirty="0" smtClean="0"/>
              <a:t>(</a:t>
            </a:r>
            <a:r>
              <a:rPr lang="es-ES" b="1" dirty="0" err="1" smtClean="0"/>
              <a:t>m</a:t>
            </a:r>
            <a:r>
              <a:rPr lang="es-ES" sz="1100" b="1" dirty="0" err="1" smtClean="0"/>
              <a:t>max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El mayor número de estados de contador que se pueden </a:t>
            </a:r>
            <a:r>
              <a:rPr lang="es-ES" dirty="0" smtClean="0"/>
              <a:t>representar por </a:t>
            </a:r>
            <a:r>
              <a:rPr lang="es-ES" dirty="0"/>
              <a:t>n bits (</a:t>
            </a:r>
            <a:r>
              <a:rPr lang="es-ES" dirty="0" err="1"/>
              <a:t>mmax</a:t>
            </a:r>
            <a:r>
              <a:rPr lang="es-ES" dirty="0"/>
              <a:t> </a:t>
            </a:r>
            <a:r>
              <a:rPr lang="es-ES" dirty="0" smtClean="0"/>
              <a:t>= 2^n</a:t>
            </a:r>
            <a:r>
              <a:rPr lang="es-ES" dirty="0"/>
              <a:t>).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completa</a:t>
            </a:r>
            <a:r>
              <a:rPr lang="es-ES" dirty="0" smtClean="0"/>
              <a:t>: </a:t>
            </a:r>
            <a:r>
              <a:rPr lang="es-ES" dirty="0"/>
              <a:t>Un contador cuyo módulo es el mismo que su </a:t>
            </a:r>
            <a:r>
              <a:rPr lang="es-ES" dirty="0" smtClean="0"/>
              <a:t>máximo módulo </a:t>
            </a:r>
            <a:r>
              <a:rPr lang="es-ES" dirty="0"/>
              <a:t>(m </a:t>
            </a:r>
            <a:r>
              <a:rPr lang="es-ES" dirty="0" smtClean="0"/>
              <a:t>= 2^n </a:t>
            </a:r>
            <a:r>
              <a:rPr lang="es-ES" dirty="0"/>
              <a:t>para un contador de n bits).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binario:</a:t>
            </a:r>
            <a:r>
              <a:rPr lang="es-ES" dirty="0" smtClean="0"/>
              <a:t> </a:t>
            </a:r>
            <a:r>
              <a:rPr lang="es-ES" dirty="0"/>
              <a:t>Un contador que genera una secuencia de conteo binario.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truncada</a:t>
            </a:r>
            <a:r>
              <a:rPr lang="es-ES" dirty="0" smtClean="0"/>
              <a:t>: </a:t>
            </a:r>
            <a:r>
              <a:rPr lang="es-ES" dirty="0"/>
              <a:t>Un contador cuyo módulo es menor que su </a:t>
            </a:r>
            <a:r>
              <a:rPr lang="es-ES" dirty="0" smtClean="0"/>
              <a:t>máximo módulo </a:t>
            </a:r>
            <a:r>
              <a:rPr lang="es-ES" dirty="0"/>
              <a:t>(m 2n para un contador de n bits</a:t>
            </a:r>
            <a:r>
              <a:rPr lang="es-ES" dirty="0" smtClean="0"/>
              <a:t>).</a:t>
            </a:r>
          </a:p>
          <a:p>
            <a:r>
              <a:rPr lang="es-ES" b="1" dirty="0"/>
              <a:t>Tabla de 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Una lista de estados de contador en el orden de la secuencia de conteo.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62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ascendente de mod-16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2" y="1378899"/>
            <a:ext cx="4605558" cy="308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4564691"/>
            <a:ext cx="7753875" cy="2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descendente de mod-12</a:t>
            </a:r>
          </a:p>
          <a:p>
            <a:pPr lvl="1"/>
            <a:r>
              <a:rPr lang="es-PA" dirty="0" smtClean="0"/>
              <a:t>Si la frecuencia de entrada es de 12MHz</a:t>
            </a:r>
          </a:p>
          <a:p>
            <a:pPr lvl="2"/>
            <a:r>
              <a:rPr lang="es-PA" dirty="0" smtClean="0"/>
              <a:t>f0 = 12/2  = 6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1 = 6/2    = 3 MHz</a:t>
            </a:r>
          </a:p>
          <a:p>
            <a:pPr lvl="2"/>
            <a:r>
              <a:rPr lang="es-PA" dirty="0" smtClean="0"/>
              <a:t>f2 = 3/2    = 1.5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3 = 1.5/2 = 750 kHz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21" y="3129093"/>
            <a:ext cx="8079874" cy="30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contador descendente de modulo 12 y su diagrama de secuencia de estados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1" y="2952181"/>
            <a:ext cx="240030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0" y="3499868"/>
            <a:ext cx="7458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</a:t>
            </a:r>
            <a:r>
              <a:rPr lang="es-PA" i="1" dirty="0" smtClean="0"/>
              <a:t>contador descendente </a:t>
            </a:r>
            <a:r>
              <a:rPr lang="es-PA" dirty="0" smtClean="0"/>
              <a:t>de modulo 12 y su diagrama de secuencia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1622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/>
              <a:t>Contador </a:t>
            </a:r>
            <a:r>
              <a:rPr lang="es-ES" b="1" dirty="0" smtClean="0"/>
              <a:t>síncrono</a:t>
            </a:r>
            <a:r>
              <a:rPr lang="es-ES" dirty="0" smtClean="0"/>
              <a:t>: </a:t>
            </a:r>
            <a:r>
              <a:rPr lang="es-ES" dirty="0"/>
              <a:t>Un contador cuyos </a:t>
            </a:r>
            <a:r>
              <a:rPr lang="es-ES" dirty="0" err="1"/>
              <a:t>flip-flops</a:t>
            </a:r>
            <a:r>
              <a:rPr lang="es-ES" dirty="0"/>
              <a:t> están todos sincronizados por </a:t>
            </a:r>
            <a:r>
              <a:rPr lang="es-ES" dirty="0" smtClean="0"/>
              <a:t>el mismo reloj y por </a:t>
            </a:r>
            <a:r>
              <a:rPr lang="es-ES" dirty="0"/>
              <a:t>lo tanto cambiar en sincronización entre sí.</a:t>
            </a:r>
          </a:p>
          <a:p>
            <a:r>
              <a:rPr lang="es-ES" b="1" dirty="0"/>
              <a:t>Estado </a:t>
            </a:r>
            <a:r>
              <a:rPr lang="es-ES" b="1" dirty="0" smtClean="0"/>
              <a:t>actual</a:t>
            </a:r>
            <a:r>
              <a:rPr lang="es-ES" dirty="0" smtClean="0"/>
              <a:t>: </a:t>
            </a:r>
            <a:r>
              <a:rPr lang="es-ES" dirty="0"/>
              <a:t>El estado actual de las salidas de </a:t>
            </a:r>
            <a:r>
              <a:rPr lang="es-ES" dirty="0" err="1"/>
              <a:t>flip-flop</a:t>
            </a:r>
            <a:r>
              <a:rPr lang="es-ES" dirty="0"/>
              <a:t> en una secuencia </a:t>
            </a:r>
            <a:r>
              <a:rPr lang="es-ES" dirty="0" smtClean="0"/>
              <a:t>síncrona.</a:t>
            </a:r>
            <a:endParaRPr lang="es-ES" dirty="0"/>
          </a:p>
          <a:p>
            <a:r>
              <a:rPr lang="es-ES" b="1" dirty="0"/>
              <a:t>Estado </a:t>
            </a:r>
            <a:r>
              <a:rPr lang="es-ES" b="1" dirty="0" smtClean="0"/>
              <a:t>siguiente</a:t>
            </a:r>
            <a:r>
              <a:rPr lang="es-ES" dirty="0" smtClean="0"/>
              <a:t>: </a:t>
            </a:r>
            <a:r>
              <a:rPr lang="es-ES" dirty="0"/>
              <a:t>El estado futuro deseado de las salidas de </a:t>
            </a:r>
            <a:r>
              <a:rPr lang="es-ES" dirty="0" err="1"/>
              <a:t>flip-flop</a:t>
            </a:r>
            <a:r>
              <a:rPr lang="es-ES" dirty="0"/>
              <a:t> en una </a:t>
            </a:r>
            <a:r>
              <a:rPr lang="es-ES" dirty="0" smtClean="0"/>
              <a:t>secuencia síncrona.</a:t>
            </a:r>
            <a:endParaRPr lang="es-ES" dirty="0"/>
          </a:p>
          <a:p>
            <a:r>
              <a:rPr lang="es-ES" b="1" dirty="0"/>
              <a:t>Sección de </a:t>
            </a:r>
            <a:r>
              <a:rPr lang="es-ES" b="1" dirty="0" smtClean="0"/>
              <a:t>memoria</a:t>
            </a:r>
            <a:r>
              <a:rPr lang="es-ES" dirty="0" smtClean="0"/>
              <a:t>: </a:t>
            </a:r>
            <a:r>
              <a:rPr lang="es-ES" dirty="0"/>
              <a:t>Un conjunto de </a:t>
            </a:r>
            <a:r>
              <a:rPr lang="es-ES" dirty="0" err="1"/>
              <a:t>flip-flops</a:t>
            </a:r>
            <a:r>
              <a:rPr lang="es-ES" dirty="0"/>
              <a:t> en un circuito síncrono que mantiene su </a:t>
            </a:r>
            <a:r>
              <a:rPr lang="es-ES" dirty="0" smtClean="0"/>
              <a:t>estado presente.</a:t>
            </a:r>
          </a:p>
          <a:p>
            <a:r>
              <a:rPr lang="es-ES" b="1" dirty="0"/>
              <a:t>Sección de </a:t>
            </a:r>
            <a:r>
              <a:rPr lang="es-ES" b="1" dirty="0" smtClean="0"/>
              <a:t>control</a:t>
            </a:r>
            <a:r>
              <a:rPr lang="es-ES" dirty="0" smtClean="0"/>
              <a:t>: </a:t>
            </a:r>
            <a:r>
              <a:rPr lang="es-ES" dirty="0"/>
              <a:t>La parte lógica </a:t>
            </a:r>
            <a:r>
              <a:rPr lang="es-ES" dirty="0" err="1"/>
              <a:t>combinacional</a:t>
            </a:r>
            <a:r>
              <a:rPr lang="es-ES" dirty="0"/>
              <a:t> de un circuito síncrono que </a:t>
            </a:r>
            <a:r>
              <a:rPr lang="es-ES" dirty="0" smtClean="0"/>
              <a:t>determina el </a:t>
            </a:r>
            <a:r>
              <a:rPr lang="es-ES" dirty="0"/>
              <a:t>siguiente estado del circuito.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estado</a:t>
            </a:r>
            <a:r>
              <a:rPr lang="es-ES" dirty="0" smtClean="0"/>
              <a:t>: Señales </a:t>
            </a:r>
            <a:r>
              <a:rPr lang="es-ES" dirty="0"/>
              <a:t>que comunican el estado actual de un circuito </a:t>
            </a:r>
            <a:r>
              <a:rPr lang="es-ES" dirty="0" smtClean="0"/>
              <a:t>síncrono de </a:t>
            </a:r>
            <a:r>
              <a:rPr lang="es-ES" dirty="0"/>
              <a:t>su sección de memoria a su sección de control.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comando</a:t>
            </a:r>
            <a:r>
              <a:rPr lang="es-ES" dirty="0" smtClean="0"/>
              <a:t>: </a:t>
            </a:r>
            <a:r>
              <a:rPr lang="es-ES" dirty="0"/>
              <a:t>Señales que conectan la sección de control de un circuito síncrono</a:t>
            </a:r>
          </a:p>
          <a:p>
            <a:r>
              <a:rPr lang="es-ES" dirty="0"/>
              <a:t>a su sección de memoria y </a:t>
            </a:r>
            <a:r>
              <a:rPr lang="es-ES" dirty="0" err="1" smtClean="0"/>
              <a:t>dirije</a:t>
            </a:r>
            <a:r>
              <a:rPr lang="es-ES" dirty="0" smtClean="0"/>
              <a:t> </a:t>
            </a:r>
            <a:r>
              <a:rPr lang="es-ES" dirty="0"/>
              <a:t>el circuito desde su presente al siguiente estado.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352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bloques del </a:t>
            </a:r>
            <a:r>
              <a:rPr lang="es-PA" dirty="0" err="1" smtClean="0"/>
              <a:t>contadro</a:t>
            </a:r>
            <a:r>
              <a:rPr lang="es-PA" dirty="0" smtClean="0"/>
              <a:t> </a:t>
            </a:r>
            <a:r>
              <a:rPr lang="es-PA" dirty="0" err="1" smtClean="0"/>
              <a:t>síncronico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89" y="2785162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2555383"/>
            <a:ext cx="1126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0" y="2768809"/>
            <a:ext cx="9622042" cy="3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  <a:p>
            <a:pPr lvl="1"/>
            <a:r>
              <a:rPr lang="es-PA" dirty="0" smtClean="0"/>
              <a:t>J0 = !Q2, K0 = 1</a:t>
            </a:r>
          </a:p>
          <a:p>
            <a:pPr lvl="1"/>
            <a:r>
              <a:rPr lang="es-PA" dirty="0" smtClean="0"/>
              <a:t>J1 = Q0, K1 = Q0</a:t>
            </a:r>
          </a:p>
          <a:p>
            <a:pPr lvl="1"/>
            <a:r>
              <a:rPr lang="es-PA" dirty="0" smtClean="0"/>
              <a:t>J2 = Q1*Q0, K2 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 la figura anterior podemos concluir que este es un contador módulo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6" y="2813196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Calcular por separado las secuencias no utilizadas 101, 110, 111</a:t>
            </a:r>
          </a:p>
          <a:p>
            <a:pPr lvl="1"/>
            <a:r>
              <a:rPr lang="es-PA" dirty="0"/>
              <a:t>J0 = !Q2, K0 = 1</a:t>
            </a:r>
          </a:p>
          <a:p>
            <a:pPr lvl="1"/>
            <a:r>
              <a:rPr lang="es-PA" dirty="0"/>
              <a:t>J1 = Q0, K1 = Q0</a:t>
            </a:r>
          </a:p>
          <a:p>
            <a:pPr lvl="1"/>
            <a:r>
              <a:rPr lang="es-PA" dirty="0"/>
              <a:t>J2 = Q1*Q0, K2 = 1</a:t>
            </a:r>
          </a:p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Tabla de </a:t>
            </a:r>
            <a:r>
              <a:rPr lang="es-ES" b="1" dirty="0" smtClean="0"/>
              <a:t>excitación</a:t>
            </a:r>
            <a:r>
              <a:rPr lang="es-ES" dirty="0" smtClean="0"/>
              <a:t>: </a:t>
            </a:r>
            <a:r>
              <a:rPr lang="es-ES" dirty="0"/>
              <a:t>Una tabla que muestra las condiciones de entrada requeridas para cada </a:t>
            </a:r>
            <a:r>
              <a:rPr lang="es-ES" dirty="0" smtClean="0"/>
              <a:t>posible transición </a:t>
            </a:r>
            <a:r>
              <a:rPr lang="es-ES" dirty="0"/>
              <a:t>de una salida </a:t>
            </a:r>
            <a:r>
              <a:rPr lang="es-ES" dirty="0" err="1"/>
              <a:t>flip-flop</a:t>
            </a:r>
            <a:r>
              <a:rPr lang="es-ES" dirty="0"/>
              <a:t>.</a:t>
            </a:r>
          </a:p>
          <a:p>
            <a:r>
              <a:rPr lang="es-ES" b="1" dirty="0"/>
              <a:t>Máquina de </a:t>
            </a:r>
            <a:r>
              <a:rPr lang="es-ES" b="1" dirty="0" smtClean="0"/>
              <a:t>estados</a:t>
            </a:r>
            <a:r>
              <a:rPr lang="es-ES" dirty="0" smtClean="0"/>
              <a:t>: </a:t>
            </a:r>
            <a:r>
              <a:rPr lang="es-ES" dirty="0"/>
              <a:t>Un circuito secuencial síncrono.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089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Tabla de </a:t>
            </a:r>
            <a:r>
              <a:rPr lang="es-PA" dirty="0" err="1" smtClean="0"/>
              <a:t>Exitación</a:t>
            </a:r>
            <a:r>
              <a:rPr lang="es-PA" dirty="0" smtClean="0"/>
              <a:t> del FF JK		Tabla condensada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684477"/>
            <a:ext cx="3888821" cy="379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69" y="2628000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1 – Definir el problema:  </a:t>
            </a:r>
          </a:p>
          <a:p>
            <a:pPr lvl="2"/>
            <a:r>
              <a:rPr lang="es-ES" dirty="0" smtClean="0"/>
              <a:t>Es un contador de 4 bits, pero la cuenta será de 000-1011</a:t>
            </a:r>
          </a:p>
          <a:p>
            <a:pPr lvl="1"/>
            <a:r>
              <a:rPr lang="es-ES" dirty="0" smtClean="0"/>
              <a:t>2 – Dibujar el diagrama de estados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79" y="3301729"/>
            <a:ext cx="3347207" cy="32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3 – Hacer la tabla de salida actual, salida siguiente y estados de los FF JK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3" y="2800372"/>
            <a:ext cx="3946269" cy="405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9" y="2888059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4 - 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82" y="3181000"/>
            <a:ext cx="7391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219756"/>
            <a:ext cx="7277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3073080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11" y="3279283"/>
            <a:ext cx="7229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5 – Dibujar el diagrama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598" y="972358"/>
            <a:ext cx="3857302" cy="77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6 – Conseguir los siguientes estados y dibujar el diagrama completo [Opcional]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1" y="3496602"/>
            <a:ext cx="5150840" cy="203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27" y="2923576"/>
            <a:ext cx="3531222" cy="38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83" y="2708464"/>
            <a:ext cx="20764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8" y="2481288"/>
            <a:ext cx="3530311" cy="4178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8" y="4981488"/>
            <a:ext cx="3971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1" y="2366569"/>
            <a:ext cx="92583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" y="5696612"/>
            <a:ext cx="3591272" cy="11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40" y="5736378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02" y="5529361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52" y="2659797"/>
            <a:ext cx="5113261" cy="161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3" y="4346413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33" y="2949102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92" y="2541865"/>
            <a:ext cx="3293479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9" y="5222217"/>
            <a:ext cx="6181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6" y="3904595"/>
            <a:ext cx="20002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6" y="2507284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0" y="2485475"/>
            <a:ext cx="3850546" cy="3101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0" y="5587303"/>
            <a:ext cx="3582098" cy="8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Carga </a:t>
            </a:r>
            <a:r>
              <a:rPr lang="es-ES" b="1" dirty="0" smtClean="0"/>
              <a:t>paralela</a:t>
            </a:r>
            <a:r>
              <a:rPr lang="es-ES" dirty="0" smtClean="0"/>
              <a:t>:  Una </a:t>
            </a:r>
            <a:r>
              <a:rPr lang="es-ES" dirty="0"/>
              <a:t>función que permite la carga simultánea de valores binarios </a:t>
            </a:r>
            <a:r>
              <a:rPr lang="es-ES" dirty="0" smtClean="0"/>
              <a:t>en todos </a:t>
            </a:r>
            <a:r>
              <a:rPr lang="es-ES" dirty="0"/>
              <a:t>los </a:t>
            </a:r>
            <a:r>
              <a:rPr lang="es-ES" dirty="0" err="1"/>
              <a:t>flip-flops</a:t>
            </a:r>
            <a:r>
              <a:rPr lang="es-ES" dirty="0"/>
              <a:t> de un circuito síncrono. La carga paralela puede ser síncrona </a:t>
            </a:r>
            <a:r>
              <a:rPr lang="es-ES" dirty="0" smtClean="0"/>
              <a:t>o asincrónico</a:t>
            </a:r>
            <a:r>
              <a:rPr lang="es-ES" dirty="0"/>
              <a:t>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preestablecido</a:t>
            </a:r>
            <a:r>
              <a:rPr lang="es-ES" dirty="0" smtClean="0"/>
              <a:t>: </a:t>
            </a:r>
            <a:r>
              <a:rPr lang="es-ES" dirty="0"/>
              <a:t>Un contador con una función de carga paralela.</a:t>
            </a:r>
          </a:p>
          <a:p>
            <a:r>
              <a:rPr lang="es-ES" b="1" dirty="0" smtClean="0"/>
              <a:t>Clear</a:t>
            </a:r>
            <a:r>
              <a:rPr lang="es-ES" dirty="0" smtClean="0"/>
              <a:t>: </a:t>
            </a:r>
            <a:r>
              <a:rPr lang="es-ES" dirty="0" err="1"/>
              <a:t>Reset</a:t>
            </a:r>
            <a:r>
              <a:rPr lang="es-ES" dirty="0"/>
              <a:t> (síncrono o asíncrono).</a:t>
            </a:r>
          </a:p>
          <a:p>
            <a:r>
              <a:rPr lang="es-ES" b="1" dirty="0"/>
              <a:t>Cuenta </a:t>
            </a:r>
            <a:r>
              <a:rPr lang="es-ES" b="1" dirty="0" smtClean="0"/>
              <a:t>habilitada</a:t>
            </a:r>
            <a:r>
              <a:rPr lang="es-ES" dirty="0" smtClean="0"/>
              <a:t>: </a:t>
            </a:r>
            <a:r>
              <a:rPr lang="es-ES" dirty="0"/>
              <a:t>Una función de control que permite que un contador progrese a través de </a:t>
            </a:r>
            <a:r>
              <a:rPr lang="es-ES" dirty="0" smtClean="0"/>
              <a:t>su contar </a:t>
            </a:r>
            <a:r>
              <a:rPr lang="es-ES" dirty="0"/>
              <a:t>secuencia cuando está activo y desactiva el contador cuando está inactivo.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contador que puede contar hacia arriba o hacia abajo, dependiendo </a:t>
            </a:r>
            <a:r>
              <a:rPr lang="es-ES" dirty="0" smtClean="0"/>
              <a:t>del estado </a:t>
            </a:r>
            <a:r>
              <a:rPr lang="es-ES" dirty="0"/>
              <a:t>de una entrada de control.</a:t>
            </a:r>
          </a:p>
          <a:p>
            <a:r>
              <a:rPr lang="es-ES" b="1" dirty="0" smtClean="0"/>
              <a:t>Cuenta terminal</a:t>
            </a:r>
            <a:r>
              <a:rPr lang="es-ES" dirty="0" smtClean="0"/>
              <a:t>: </a:t>
            </a:r>
            <a:r>
              <a:rPr lang="es-ES" dirty="0"/>
              <a:t>El último estado en una secuencia de recuento antes de que se repita la </a:t>
            </a:r>
            <a:r>
              <a:rPr lang="es-ES" dirty="0" smtClean="0"/>
              <a:t>secuencia (por </a:t>
            </a:r>
            <a:r>
              <a:rPr lang="es-ES" dirty="0"/>
              <a:t>ejemplo, 1111 es el recuento de terminales de un contador </a:t>
            </a:r>
            <a:r>
              <a:rPr lang="es-ES" dirty="0" smtClean="0"/>
              <a:t>ASC binario </a:t>
            </a:r>
            <a:r>
              <a:rPr lang="es-ES" dirty="0"/>
              <a:t>de 4 bits; 0000 es el </a:t>
            </a:r>
            <a:r>
              <a:rPr lang="es-ES" dirty="0" smtClean="0"/>
              <a:t>final de </a:t>
            </a:r>
            <a:r>
              <a:rPr lang="es-ES" dirty="0"/>
              <a:t>un contador </a:t>
            </a:r>
            <a:r>
              <a:rPr lang="es-ES" dirty="0" smtClean="0"/>
              <a:t>DESC </a:t>
            </a:r>
            <a:r>
              <a:rPr lang="es-ES" dirty="0"/>
              <a:t>binario de 4 bits).</a:t>
            </a:r>
          </a:p>
          <a:p>
            <a:r>
              <a:rPr lang="es-ES" b="1" dirty="0" smtClean="0"/>
              <a:t>RCO (</a:t>
            </a:r>
            <a:r>
              <a:rPr lang="es-ES" b="1" dirty="0" err="1" smtClean="0"/>
              <a:t>Ripple</a:t>
            </a:r>
            <a:r>
              <a:rPr lang="es-ES" b="1" dirty="0" smtClean="0"/>
              <a:t> </a:t>
            </a:r>
            <a:r>
              <a:rPr lang="es-ES" b="1" dirty="0" err="1" smtClean="0"/>
              <a:t>Carr</a:t>
            </a:r>
            <a:r>
              <a:rPr lang="es-ES" b="1" dirty="0" smtClean="0"/>
              <a:t>/</a:t>
            </a:r>
            <a:r>
              <a:rPr lang="es-ES" b="1" dirty="0" err="1" smtClean="0"/>
              <a:t>Clock</a:t>
            </a:r>
            <a:r>
              <a:rPr lang="es-ES" b="1" dirty="0" smtClean="0"/>
              <a:t> </a:t>
            </a:r>
            <a:r>
              <a:rPr lang="es-ES" b="1" dirty="0" err="1" smtClean="0"/>
              <a:t>Out</a:t>
            </a:r>
            <a:r>
              <a:rPr lang="es-ES" b="1" dirty="0" smtClean="0"/>
              <a:t>)</a:t>
            </a:r>
            <a:r>
              <a:rPr lang="es-ES" dirty="0" smtClean="0"/>
              <a:t>: Una </a:t>
            </a:r>
            <a:r>
              <a:rPr lang="es-ES" dirty="0"/>
              <a:t>salida que produce un pulso</a:t>
            </a:r>
          </a:p>
          <a:p>
            <a:r>
              <a:rPr lang="es-ES" dirty="0"/>
              <a:t>con el mismo periodo que el reloj en el recuento de terminales.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511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512503"/>
            <a:ext cx="317182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8" y="1853248"/>
            <a:ext cx="6768317" cy="306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0" y="5188073"/>
            <a:ext cx="6577649" cy="1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  <a:r>
              <a:rPr lang="es-ES" dirty="0" err="1" smtClean="0"/>
              <a:t>reset</a:t>
            </a:r>
            <a:r>
              <a:rPr lang="es-ES" dirty="0" smtClean="0"/>
              <a:t> asíncrono y carga paralela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2" y="2860183"/>
            <a:ext cx="10639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asíncrono y </a:t>
            </a:r>
          </a:p>
          <a:p>
            <a:pPr lvl="1"/>
            <a:r>
              <a:rPr lang="es-ES" dirty="0" smtClean="0"/>
              <a:t>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80" y="1778465"/>
            <a:ext cx="5685053" cy="495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4031239"/>
            <a:ext cx="4523281" cy="2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959602"/>
            <a:ext cx="4790113" cy="3634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3343530"/>
            <a:ext cx="6122239" cy="23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Debajo se muestra un contador de 4 bits con </a:t>
            </a:r>
            <a:r>
              <a:rPr lang="es-ES" dirty="0" err="1" smtClean="0"/>
              <a:t>preset</a:t>
            </a:r>
            <a:r>
              <a:rPr lang="es-ES" dirty="0" smtClean="0"/>
              <a:t> y carga paralela además 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8" y="2676087"/>
            <a:ext cx="5895744" cy="29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3" y="2980923"/>
            <a:ext cx="5918332" cy="24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con </a:t>
            </a:r>
            <a:r>
              <a:rPr lang="es-PA" dirty="0" err="1" smtClean="0"/>
              <a:t>Preset</a:t>
            </a:r>
            <a:r>
              <a:rPr lang="es-PA" dirty="0" smtClean="0"/>
              <a:t>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9" y="1724541"/>
            <a:ext cx="4613656" cy="504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48" y="2427565"/>
            <a:ext cx="628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/>
              <a:t>Registro de </a:t>
            </a:r>
            <a:r>
              <a:rPr lang="es-ES" b="1" dirty="0" smtClean="0"/>
              <a:t>desplazamiento: </a:t>
            </a:r>
            <a:r>
              <a:rPr lang="es-ES" dirty="0"/>
              <a:t>Un circuito secuencial síncrono que almacenará y moverá n bits.</a:t>
            </a:r>
          </a:p>
          <a:p>
            <a:r>
              <a:rPr lang="es-ES" dirty="0"/>
              <a:t>Datos, ya sea en serie o en paralelo, en n </a:t>
            </a:r>
            <a:r>
              <a:rPr lang="es-ES" dirty="0" err="1"/>
              <a:t>flip-flops</a:t>
            </a:r>
            <a:r>
              <a:rPr lang="es-ES" b="1" dirty="0"/>
              <a:t>.</a:t>
            </a:r>
          </a:p>
          <a:p>
            <a:r>
              <a:rPr lang="es-ES" b="1" dirty="0" err="1" smtClean="0"/>
              <a:t>RGn</a:t>
            </a:r>
            <a:r>
              <a:rPr lang="es-ES" dirty="0" smtClean="0"/>
              <a:t>: </a:t>
            </a:r>
            <a:r>
              <a:rPr lang="es-ES" dirty="0"/>
              <a:t>Abreviatura de un registro de desplazamiento de n bits (por ejemplo, SRG4 indica un desplazamiento de 4 </a:t>
            </a:r>
            <a:r>
              <a:rPr lang="es-ES" dirty="0" err="1" smtClean="0"/>
              <a:t>bitsregistro</a:t>
            </a:r>
            <a:r>
              <a:rPr lang="es-ES" dirty="0"/>
              <a:t>).</a:t>
            </a:r>
          </a:p>
          <a:p>
            <a:r>
              <a:rPr lang="es-ES" b="1" dirty="0"/>
              <a:t>Desplazamiento en </a:t>
            </a:r>
            <a:r>
              <a:rPr lang="es-ES" b="1" dirty="0" smtClean="0"/>
              <a:t>serie</a:t>
            </a:r>
            <a:r>
              <a:rPr lang="es-ES" dirty="0" smtClean="0"/>
              <a:t>: </a:t>
            </a:r>
            <a:r>
              <a:rPr lang="es-ES" dirty="0"/>
              <a:t>Movimiento de datos de un extremo de un registro de desplazamiento al otro en </a:t>
            </a:r>
            <a:r>
              <a:rPr lang="es-ES" dirty="0" smtClean="0"/>
              <a:t>una Frecuencia </a:t>
            </a:r>
            <a:r>
              <a:rPr lang="es-ES" dirty="0"/>
              <a:t>de un bit por pulso de reloj.</a:t>
            </a:r>
          </a:p>
          <a:p>
            <a:r>
              <a:rPr lang="es-ES" b="1" dirty="0"/>
              <a:t>Transferencia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Movimiento de datos en todos los </a:t>
            </a:r>
            <a:r>
              <a:rPr lang="es-ES" dirty="0" err="1"/>
              <a:t>flip-flops</a:t>
            </a:r>
            <a:r>
              <a:rPr lang="es-ES" dirty="0"/>
              <a:t> de un registro de desplazamiento en </a:t>
            </a:r>
            <a:r>
              <a:rPr lang="es-ES" dirty="0" smtClean="0"/>
              <a:t>el Mismo </a:t>
            </a:r>
            <a:r>
              <a:rPr lang="es-ES" dirty="0"/>
              <a:t>tiempo.</a:t>
            </a:r>
          </a:p>
          <a:p>
            <a:r>
              <a:rPr lang="es-ES" b="1" dirty="0" smtClean="0"/>
              <a:t>Rotación</a:t>
            </a:r>
            <a:r>
              <a:rPr lang="es-ES" dirty="0" smtClean="0"/>
              <a:t>: </a:t>
            </a:r>
            <a:r>
              <a:rPr lang="es-ES" dirty="0"/>
              <a:t>Desplazamiento en serie de datos con la (s) salida (s) del último </a:t>
            </a:r>
            <a:r>
              <a:rPr lang="es-ES" dirty="0" err="1"/>
              <a:t>flip-flop</a:t>
            </a:r>
            <a:r>
              <a:rPr lang="es-ES" dirty="0"/>
              <a:t> </a:t>
            </a:r>
            <a:r>
              <a:rPr lang="es-ES" dirty="0" smtClean="0"/>
              <a:t>conectado a </a:t>
            </a:r>
            <a:r>
              <a:rPr lang="es-ES" dirty="0"/>
              <a:t>la (s) entrada (s) síncrona (s) del primer </a:t>
            </a:r>
            <a:r>
              <a:rPr lang="es-ES" dirty="0" err="1"/>
              <a:t>flip-flop</a:t>
            </a:r>
            <a:r>
              <a:rPr lang="es-ES" dirty="0"/>
              <a:t>. El resultado es la circulación </a:t>
            </a:r>
            <a:r>
              <a:rPr lang="es-ES" dirty="0" smtClean="0"/>
              <a:t>continua. de </a:t>
            </a:r>
            <a:r>
              <a:rPr lang="es-ES" dirty="0"/>
              <a:t>los mismos datos.</a:t>
            </a:r>
          </a:p>
          <a:p>
            <a:r>
              <a:rPr lang="es-ES" b="1" dirty="0"/>
              <a:t>Desplazamiento a la </a:t>
            </a:r>
            <a:r>
              <a:rPr lang="es-ES" b="1" dirty="0" smtClean="0"/>
              <a:t>derecha</a:t>
            </a:r>
            <a:r>
              <a:rPr lang="es-ES" dirty="0" smtClean="0"/>
              <a:t>: </a:t>
            </a:r>
            <a:r>
              <a:rPr lang="es-ES" dirty="0"/>
              <a:t>Un movimiento de datos de izquierda a derecha en un registro de desplazamiento. </a:t>
            </a:r>
            <a:endParaRPr lang="es-ES" dirty="0" smtClean="0"/>
          </a:p>
          <a:p>
            <a:r>
              <a:rPr lang="es-ES" b="1" dirty="0" smtClean="0"/>
              <a:t>Desplazamiento </a:t>
            </a:r>
            <a:r>
              <a:rPr lang="es-ES" b="1" dirty="0"/>
              <a:t>a la </a:t>
            </a:r>
            <a:r>
              <a:rPr lang="es-ES" b="1" dirty="0" smtClean="0"/>
              <a:t>izquierda</a:t>
            </a:r>
            <a:r>
              <a:rPr lang="es-ES" dirty="0" smtClean="0"/>
              <a:t>: </a:t>
            </a:r>
            <a:r>
              <a:rPr lang="es-ES" dirty="0"/>
              <a:t>Un movimiento de datos de derecha a izquierda en un registro de desplazamiento. 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registro de desplazamiento que puede desplazar en serie los bits hacia la izquierda o hacia la </a:t>
            </a:r>
            <a:r>
              <a:rPr lang="es-ES" dirty="0" smtClean="0"/>
              <a:t>derecha de </a:t>
            </a:r>
            <a:r>
              <a:rPr lang="es-ES" dirty="0"/>
              <a:t>acuerdo con el estado de una entrada de control de dirección.</a:t>
            </a:r>
          </a:p>
          <a:p>
            <a:r>
              <a:rPr lang="es-ES" b="1" dirty="0"/>
              <a:t>Registro de desplazamiento de carga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Un registro de desplazamiento que puede </a:t>
            </a:r>
            <a:r>
              <a:rPr lang="es-ES" dirty="0" err="1"/>
              <a:t>preajustarse</a:t>
            </a:r>
            <a:r>
              <a:rPr lang="es-ES" dirty="0"/>
              <a:t> a cualquier valor </a:t>
            </a:r>
            <a:r>
              <a:rPr lang="es-ES" dirty="0" smtClean="0"/>
              <a:t>directamente cargando </a:t>
            </a:r>
            <a:r>
              <a:rPr lang="es-ES" dirty="0"/>
              <a:t>un número binario en sus chanclas internas.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universal</a:t>
            </a:r>
            <a:r>
              <a:rPr lang="es-ES" dirty="0" smtClean="0"/>
              <a:t>: Un </a:t>
            </a:r>
            <a:r>
              <a:rPr lang="es-ES" dirty="0"/>
              <a:t>registro de desplazamiento que puede funcionar con cualquier combinación </a:t>
            </a:r>
            <a:r>
              <a:rPr lang="es-ES" dirty="0" smtClean="0"/>
              <a:t>de entradas </a:t>
            </a:r>
            <a:r>
              <a:rPr lang="es-ES" dirty="0"/>
              <a:t>y salidas en serie y en paralelo (es decir, entrada en serie / salida en serie, entrada en serie / salida en </a:t>
            </a:r>
            <a:r>
              <a:rPr lang="es-ES" dirty="0" smtClean="0"/>
              <a:t>paralelo, entrada </a:t>
            </a:r>
            <a:r>
              <a:rPr lang="es-ES" dirty="0"/>
              <a:t>paralela / salida serial, entrada paralela / salida paralela). Un registro de desplazamiento universal es </a:t>
            </a:r>
            <a:r>
              <a:rPr lang="es-ES" dirty="0" smtClean="0"/>
              <a:t>también a </a:t>
            </a:r>
            <a:r>
              <a:rPr lang="es-ES" dirty="0"/>
              <a:t>menudo </a:t>
            </a:r>
            <a:r>
              <a:rPr lang="es-ES" dirty="0" smtClean="0"/>
              <a:t>bidireccional.</a:t>
            </a:r>
          </a:p>
        </p:txBody>
      </p:sp>
    </p:spTree>
    <p:extLst>
      <p:ext uri="{BB962C8B-B14F-4D97-AF65-F5344CB8AC3E}">
        <p14:creationId xmlns:p14="http://schemas.microsoft.com/office/powerpoint/2010/main" val="35456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21" y="2190080"/>
            <a:ext cx="3552431" cy="4483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38" y="2961314"/>
            <a:ext cx="7337818" cy="24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11" y="1853248"/>
            <a:ext cx="6391132" cy="47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" y="1704319"/>
            <a:ext cx="718185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82" y="3095349"/>
            <a:ext cx="4879159" cy="22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1" y="2183759"/>
            <a:ext cx="9191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3447" y="373976"/>
            <a:ext cx="5065231" cy="77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r>
              <a:rPr lang="es-ES" dirty="0" smtClean="0"/>
              <a:t>Con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3216" y="1017065"/>
            <a:ext cx="4785896" cy="66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" y="3825380"/>
            <a:ext cx="4525394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94" y="2102972"/>
            <a:ext cx="5513641" cy="454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" y="2309894"/>
            <a:ext cx="6002736" cy="19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1853248"/>
            <a:ext cx="5583616" cy="4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de Johnson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3" y="1824311"/>
            <a:ext cx="5981352" cy="168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6" y="3820921"/>
            <a:ext cx="2613926" cy="255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8959" y="1823310"/>
            <a:ext cx="4529308" cy="4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43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Participar en la feria (con un Proyecto) = 20%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5%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5%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5343</TotalTime>
  <Words>14268</Words>
  <Application>Microsoft Office PowerPoint</Application>
  <PresentationFormat>Widescreen</PresentationFormat>
  <Paragraphs>1959</Paragraphs>
  <Slides>310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310</vt:i4>
      </vt:variant>
    </vt:vector>
  </HeadingPairs>
  <TitlesOfParts>
    <vt:vector size="314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PowerPoint Presentation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PowerPoint Presentation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PowerPoint Presentation</vt:lpstr>
      <vt:lpstr>PowerPoint Presentation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PowerPoint Presentation</vt:lpstr>
      <vt:lpstr>Contadores y Registros de Corrimiento</vt:lpstr>
      <vt:lpstr>Contadores y Registros de Corrimiento - Teoría Básica - 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Contadores en VHDL - </vt:lpstr>
      <vt:lpstr>Contadores y Registros de Corrimiento - Contadores en VHDL 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Contador con Preset en VHDL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Contadores de Anillo - </vt:lpstr>
      <vt:lpstr>Contadores y Registros de Corrimiento - Contadores de Anillo - </vt:lpstr>
      <vt:lpstr>Contadores y Registros de Corrimiento - Contador de Johnson -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403</cp:revision>
  <cp:lastPrinted>2019-02-19T17:02:12Z</cp:lastPrinted>
  <dcterms:created xsi:type="dcterms:W3CDTF">2018-02-28T08:20:25Z</dcterms:created>
  <dcterms:modified xsi:type="dcterms:W3CDTF">2019-07-03T00:56:51Z</dcterms:modified>
</cp:coreProperties>
</file>